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1"/>
  </p:notesMasterIdLst>
  <p:sldIdLst>
    <p:sldId id="379" r:id="rId2"/>
    <p:sldId id="388" r:id="rId3"/>
    <p:sldId id="346" r:id="rId4"/>
    <p:sldId id="386" r:id="rId5"/>
    <p:sldId id="389" r:id="rId6"/>
    <p:sldId id="369" r:id="rId7"/>
    <p:sldId id="385" r:id="rId8"/>
    <p:sldId id="391" r:id="rId9"/>
    <p:sldId id="261" r:id="rId10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FD7EFE3-997C-4C92-8597-18F156498FF7}">
          <p14:sldIdLst/>
        </p14:section>
        <p14:section name="Раздел без заголовка" id="{0BC0E38B-CCF4-4EEF-B91D-BFE9A3C2B909}">
          <p14:sldIdLst>
            <p14:sldId id="379"/>
            <p14:sldId id="388"/>
            <p14:sldId id="346"/>
            <p14:sldId id="386"/>
            <p14:sldId id="389"/>
            <p14:sldId id="369"/>
            <p14:sldId id="385"/>
            <p14:sldId id="391"/>
            <p14:sldId id="261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Рейнвальд Сергей Борисович" initials="РСБ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436"/>
    <a:srgbClr val="A2CAC6"/>
    <a:srgbClr val="A9C5D3"/>
    <a:srgbClr val="2484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8705" autoAdjust="0"/>
  </p:normalViewPr>
  <p:slideViewPr>
    <p:cSldViewPr>
      <p:cViewPr>
        <p:scale>
          <a:sx n="125" d="100"/>
          <a:sy n="125" d="100"/>
        </p:scale>
        <p:origin x="-211" y="8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2061068702290615E-2"/>
          <c:y val="8.17120622568097E-2"/>
          <c:w val="0.58321059265182262"/>
          <c:h val="0.7999631762447604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В отношении объектов строительства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556375499738567E-2"/>
                  <c:y val="-2.1742979879061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Sheet1!$B$1:$B$1</c:f>
              <c:strCache>
                <c:ptCount val="1"/>
                <c:pt idx="0">
                  <c:v>84 проверки по программе проверок</c:v>
                </c:pt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68</c:v>
                </c:pt>
              </c:numCache>
            </c:numRef>
          </c:val>
        </c:ser>
        <c:ser>
          <c:idx val="2"/>
          <c:order val="1"/>
          <c:tx>
            <c:strRef>
              <c:f>Sheet1!$A$3</c:f>
              <c:strCache>
                <c:ptCount val="1"/>
                <c:pt idx="0">
                  <c:v>В отношении объектов реконструкции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8948145210278643E-2"/>
                  <c:y val="-3.72736797926761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Sheet1!$B$1:$B$1</c:f>
              <c:strCache>
                <c:ptCount val="1"/>
                <c:pt idx="0">
                  <c:v>84 проверки по программе проверок</c:v>
                </c:pt>
              </c:strCache>
            </c:strRef>
          </c:cat>
          <c:val>
            <c:numRef>
              <c:f>Sheet1!$B$3:$B$3</c:f>
              <c:numCache>
                <c:formatCode>General</c:formatCode>
                <c:ptCount val="1"/>
                <c:pt idx="0">
                  <c:v>16</c:v>
                </c:pt>
              </c:numCache>
            </c:numRef>
          </c:val>
        </c:ser>
        <c:ser>
          <c:idx val="4"/>
          <c:order val="2"/>
          <c:tx>
            <c:strRef>
              <c:f>Sheet1!$A$4</c:f>
              <c:strCache>
                <c:ptCount val="1"/>
              </c:strCache>
            </c:strRef>
          </c:tx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2.2515224052438887E-2"/>
                  <c:y val="9.31841994816904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Sheet1!$B$1:$B$1</c:f>
              <c:strCache>
                <c:ptCount val="1"/>
                <c:pt idx="0">
                  <c:v>84 проверки по программе проверок</c:v>
                </c:pt>
              </c:strCache>
            </c:strRef>
          </c:cat>
          <c:val>
            <c:numRef>
              <c:f>Sheet1!$B$4:$B$4</c:f>
              <c:numCache>
                <c:formatCode>General</c:formatCode>
                <c:ptCount val="1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6104960"/>
        <c:axId val="48729472"/>
        <c:axId val="0"/>
      </c:bar3DChart>
      <c:catAx>
        <c:axId val="96104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48729472"/>
        <c:crosses val="autoZero"/>
        <c:auto val="1"/>
        <c:lblAlgn val="ctr"/>
        <c:lblOffset val="100"/>
        <c:noMultiLvlLbl val="0"/>
      </c:catAx>
      <c:valAx>
        <c:axId val="487294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96104960"/>
        <c:crosses val="autoZero"/>
        <c:crossBetween val="between"/>
      </c:valAx>
    </c:plotArea>
    <c:legend>
      <c:legendPos val="r"/>
      <c:legendEntry>
        <c:idx val="1"/>
      </c:legendEntry>
      <c:legendEntry>
        <c:idx val="2"/>
        <c:delete val="1"/>
      </c:legendEntry>
      <c:layout>
        <c:manualLayout>
          <c:xMode val="edge"/>
          <c:yMode val="edge"/>
          <c:x val="0.65380261202289469"/>
          <c:y val="6.6611822775884358E-2"/>
          <c:w val="0.33242802481015177"/>
          <c:h val="0.8400023454184103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Общее количество </a:t>
            </a:r>
            <a:r>
              <a:rPr lang="ru-RU" dirty="0" smtClean="0"/>
              <a:t>нарушений - 302</a:t>
            </a:r>
            <a:endParaRPr lang="ru-RU" dirty="0"/>
          </a:p>
        </c:rich>
      </c:tx>
      <c:layout>
        <c:manualLayout>
          <c:xMode val="edge"/>
          <c:yMode val="edge"/>
          <c:x val="0.15051065765147642"/>
          <c:y val="0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3.8973177932588955E-2"/>
          <c:y val="0.11413001601972542"/>
          <c:w val="0.5333929806588833"/>
          <c:h val="0.8574233239317494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Общее количество нарушений</c:v>
                </c:pt>
              </c:strCache>
            </c:strRef>
          </c:tx>
          <c:dLbls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Нарушений требований проектной документации</c:v>
                </c:pt>
                <c:pt idx="1">
                  <c:v>Нарушений установленного порядка строительства</c:v>
                </c:pt>
                <c:pt idx="2">
                  <c:v>Нарушений требований к ведению исполнительной документации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228</c:v>
                </c:pt>
                <c:pt idx="1">
                  <c:v>6</c:v>
                </c:pt>
                <c:pt idx="2">
                  <c:v>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4199227189777763"/>
          <c:y val="0.19981946450394397"/>
          <c:w val="0.34666913080277267"/>
          <c:h val="0.6679692997074399"/>
        </c:manualLayout>
      </c:layout>
      <c:overlay val="0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Предупреждение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21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Административный штраф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ЮЛ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ДЛ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Лист1!$E$2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6132608"/>
        <c:axId val="48732928"/>
        <c:axId val="0"/>
      </c:bar3DChart>
      <c:catAx>
        <c:axId val="96132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8732928"/>
        <c:crosses val="autoZero"/>
        <c:auto val="1"/>
        <c:lblAlgn val="ctr"/>
        <c:lblOffset val="100"/>
        <c:noMultiLvlLbl val="0"/>
      </c:catAx>
      <c:valAx>
        <c:axId val="487329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61326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84 профилактических мероприятия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Консультирования в ходе проведения контрольных (надзорных) мероприятий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1807616"/>
        <c:axId val="48742976"/>
        <c:axId val="0"/>
      </c:bar3DChart>
      <c:catAx>
        <c:axId val="101807616"/>
        <c:scaling>
          <c:orientation val="minMax"/>
        </c:scaling>
        <c:delete val="0"/>
        <c:axPos val="b"/>
        <c:majorTickMark val="out"/>
        <c:minorTickMark val="none"/>
        <c:tickLblPos val="nextTo"/>
        <c:crossAx val="48742976"/>
        <c:crosses val="autoZero"/>
        <c:auto val="1"/>
        <c:lblAlgn val="ctr"/>
        <c:lblOffset val="100"/>
        <c:noMultiLvlLbl val="0"/>
      </c:catAx>
      <c:valAx>
        <c:axId val="487429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18076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115005D7-C061-408D-AE6E-F1B34500E7B1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9F82562A-B395-49DF-AC75-2718AA6BD4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858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4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40BC4-4DA4-4F2D-BEAA-2BCAB87191F9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547347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AutoShape 2" descr="ÐÐ°ÑÑÐ¸Ð½ÐºÐ¸ Ð¿Ð¾ Ð·Ð°Ð¿ÑÐ¾ÑÑ Ð½ÐµÑÑÐµÑÐ¸Ð¼Ð¸Ñ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AutoShape 2" descr="https://kostroma-diagnostika.ru/uploads/images/3fddaa7cef8e06cf5564cc1b5a1c96ae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AutoShape 4" descr="https://kostroma-diagnostika.ru/uploads/images/3fddaa7cef8e06cf5564cc1b5a1c96ae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AutoShape 6" descr="https://kostroma-diagnostika.ru/uploads/images/3fddaa7cef8e06cf5564cc1b5a1c96ae.jp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65175" y="2502188"/>
            <a:ext cx="7895853" cy="1569660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2400" b="1" dirty="0">
                <a:ln w="10541" cmpd="sng">
                  <a:solidFill>
                    <a:prstClr val="black"/>
                  </a:solidFill>
                  <a:prstDash val="solid"/>
                </a:ln>
                <a:solidFill>
                  <a:srgbClr val="7030A0"/>
                </a:solidFill>
              </a:rPr>
              <a:t>Результаты правоприменительной практики по итогам </a:t>
            </a:r>
            <a:r>
              <a:rPr lang="ru-RU" sz="2400" b="1" dirty="0" smtClean="0">
                <a:ln w="10541" cmpd="sng">
                  <a:solidFill>
                    <a:prstClr val="black"/>
                  </a:solidFill>
                  <a:prstDash val="solid"/>
                </a:ln>
                <a:solidFill>
                  <a:srgbClr val="7030A0"/>
                </a:solidFill>
              </a:rPr>
              <a:t>2022 </a:t>
            </a:r>
            <a:r>
              <a:rPr lang="ru-RU" sz="2400" b="1" dirty="0">
                <a:ln w="10541" cmpd="sng">
                  <a:solidFill>
                    <a:prstClr val="black"/>
                  </a:solidFill>
                  <a:prstDash val="solid"/>
                </a:ln>
                <a:solidFill>
                  <a:srgbClr val="7030A0"/>
                </a:solidFill>
              </a:rPr>
              <a:t>года контрольно-надзорной деятельности в части </a:t>
            </a:r>
            <a:r>
              <a:rPr lang="ru-RU" sz="2400" b="1" dirty="0" smtClean="0">
                <a:ln w="10541" cmpd="sng">
                  <a:solidFill>
                    <a:prstClr val="black"/>
                  </a:solidFill>
                  <a:prstDash val="solid"/>
                </a:ln>
                <a:solidFill>
                  <a:srgbClr val="7030A0"/>
                </a:solidFill>
              </a:rPr>
              <a:t>государственного строительного надзора</a:t>
            </a:r>
            <a:endParaRPr lang="ru-RU" sz="2400" b="1" dirty="0">
              <a:ln w="10541" cmpd="sng">
                <a:solidFill>
                  <a:prstClr val="black"/>
                </a:solidFill>
                <a:prstDash val="solid"/>
              </a:ln>
              <a:solidFill>
                <a:srgbClr val="7030A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65224" y="294373"/>
            <a:ext cx="7007175" cy="646331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just"/>
            <a:r>
              <a:rPr lang="ru-RU" b="1" dirty="0" smtClean="0">
                <a:ln w="10541" cmpd="sng">
                  <a:solidFill>
                    <a:prstClr val="black"/>
                  </a:solidFill>
                  <a:prstDash val="solid"/>
                </a:ln>
                <a:solidFill>
                  <a:prstClr val="black"/>
                </a:solidFill>
              </a:rPr>
              <a:t>Средне-Поволжское управление Федеральной службы по экологическому, технологическому и атомному надзору</a:t>
            </a:r>
            <a:endParaRPr lang="ru-RU" dirty="0">
              <a:ln w="10541" cmpd="sng">
                <a:solidFill>
                  <a:prstClr val="black"/>
                </a:solidFill>
                <a:prstDash val="solid"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13118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504056"/>
          </a:xfrm>
        </p:spPr>
        <p:txBody>
          <a:bodyPr>
            <a:noAutofit/>
          </a:bodyPr>
          <a:lstStyle/>
          <a:p>
            <a:r>
              <a:rPr lang="ru-RU" sz="2400" b="1" dirty="0"/>
              <a:t>Виды поднадзорных объектов:</a:t>
            </a:r>
            <a:endParaRPr lang="ru-RU" sz="2400" dirty="0"/>
          </a:p>
        </p:txBody>
      </p: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6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7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8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9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314398"/>
              </p:ext>
            </p:extLst>
          </p:nvPr>
        </p:nvGraphicFramePr>
        <p:xfrm>
          <a:off x="457200" y="1556792"/>
          <a:ext cx="8229600" cy="4511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6848"/>
                <a:gridCol w="3682752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Вид поднадзорного объекта</a:t>
                      </a:r>
                      <a:endParaRPr lang="ru-RU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Количество поднадзорных объектов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2022</a:t>
                      </a:r>
                      <a:endParaRPr lang="ru-RU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Автомобильные дороги федерального значения</a:t>
                      </a:r>
                      <a:endParaRPr lang="ru-RU" sz="14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Объект, связанный с размещением и обезвреживанием отходов I - V классов опасности</a:t>
                      </a:r>
                      <a:endParaRPr lang="ru-RU" sz="14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Гидротехнические сооружения первого и второго классов</a:t>
                      </a:r>
                      <a:endParaRPr lang="ru-RU" sz="14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Опасные производственные объекты, подлежащие регистрации в государственном реестре в соответствии с законодательством Российской Федерации о промышленной безопасности опасных производственных объектов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25</a:t>
                      </a:r>
                      <a:endParaRPr lang="ru-RU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Иные объекты, определенные Правительством Российской Федерации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Итого: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30</a:t>
                      </a:r>
                      <a:endParaRPr lang="ru-RU" b="1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765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7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8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9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10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467544" y="1111947"/>
            <a:ext cx="79208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cap="all" dirty="0" smtClean="0">
                <a:cs typeface="Times New Roman" panose="02020603050405020304" pitchFamily="18" charset="0"/>
              </a:rPr>
              <a:t>Виды проверок</a:t>
            </a:r>
            <a:endParaRPr lang="ru-RU" sz="2000" b="1" cap="all" dirty="0"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3325856"/>
              </p:ext>
            </p:extLst>
          </p:nvPr>
        </p:nvGraphicFramePr>
        <p:xfrm>
          <a:off x="707569" y="1700808"/>
          <a:ext cx="7896879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5211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364902"/>
          </a:xfrm>
        </p:spPr>
        <p:txBody>
          <a:bodyPr>
            <a:noAutofit/>
          </a:bodyPr>
          <a:lstStyle/>
          <a:p>
            <a:r>
              <a:rPr lang="ru-RU" sz="2800" dirty="0"/>
              <a:t>Виды выявленных нарушений</a:t>
            </a:r>
            <a:endParaRPr lang="ru-RU" sz="2800" dirty="0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2162801034"/>
              </p:ext>
            </p:extLst>
          </p:nvPr>
        </p:nvGraphicFramePr>
        <p:xfrm>
          <a:off x="1043608" y="1484784"/>
          <a:ext cx="7176628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57713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793" cy="126807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576064"/>
          </a:xfrm>
        </p:spPr>
        <p:txBody>
          <a:bodyPr>
            <a:noAutofit/>
          </a:bodyPr>
          <a:lstStyle/>
          <a:p>
            <a:r>
              <a:rPr lang="ru-RU" sz="2000" dirty="0"/>
              <a:t>Административные наказания, наложенные по результатам рассмотрения административных дел</a:t>
            </a:r>
            <a:endParaRPr lang="ru-RU" sz="20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9440173"/>
              </p:ext>
            </p:extLst>
          </p:nvPr>
        </p:nvGraphicFramePr>
        <p:xfrm>
          <a:off x="457200" y="1844675"/>
          <a:ext cx="8229600" cy="4281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7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8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9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10" name="Picture 41" descr="fsetan_emblema200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511609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2372" y="1067000"/>
            <a:ext cx="8219256" cy="1242571"/>
          </a:xfrm>
        </p:spPr>
        <p:txBody>
          <a:bodyPr>
            <a:noAutofit/>
          </a:bodyPr>
          <a:lstStyle/>
          <a:p>
            <a:r>
              <a:rPr lang="ru-RU" sz="2000" b="1" dirty="0"/>
              <a:t>Профилактически мероприятия, проведенные в 2022 году, в рамках осуществления федерального государственного строительного надзора, на территории Саратовской области</a:t>
            </a: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8789181"/>
              </p:ext>
            </p:extLst>
          </p:nvPr>
        </p:nvGraphicFramePr>
        <p:xfrm>
          <a:off x="125413" y="2493963"/>
          <a:ext cx="8785225" cy="3887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874836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2372" y="1067001"/>
            <a:ext cx="8219256" cy="705815"/>
          </a:xfrm>
        </p:spPr>
        <p:txBody>
          <a:bodyPr>
            <a:normAutofit/>
          </a:bodyPr>
          <a:lstStyle/>
          <a:p>
            <a:r>
              <a:rPr lang="ru-RU" sz="1800" b="1" dirty="0"/>
              <a:t>Основные проблемы при осуществлении федерального государственного строительного надзора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88840"/>
            <a:ext cx="8424936" cy="46805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/>
              <a:t>1.	Несвоевременное извещение Управления о начале строительства.</a:t>
            </a:r>
          </a:p>
          <a:p>
            <a:pPr marL="0" indent="0" algn="just">
              <a:buNone/>
            </a:pPr>
            <a:r>
              <a:rPr lang="ru-RU" sz="2000" dirty="0"/>
              <a:t>2.	Неизвещение о сроках завершения работ, подлежащих проверке.</a:t>
            </a:r>
          </a:p>
          <a:p>
            <a:pPr marL="0" indent="0" algn="just">
              <a:buNone/>
            </a:pPr>
            <a:r>
              <a:rPr lang="ru-RU" sz="2000" dirty="0"/>
              <a:t>3.	Фактическое изменение проектных решений без внесения соответствующих изменений в проектную документацию в установленном законом порядке.</a:t>
            </a:r>
          </a:p>
          <a:p>
            <a:pPr marL="0" indent="0" algn="just">
              <a:buNone/>
            </a:pPr>
            <a:r>
              <a:rPr lang="ru-RU" sz="2000" dirty="0"/>
              <a:t>4.	Несвоевременное ведение исполнительной документации на выполненные работы при строительстве, реконструкции объектов капитального строительства.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824756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2372" y="1067001"/>
            <a:ext cx="8219256" cy="705815"/>
          </a:xfrm>
        </p:spPr>
        <p:txBody>
          <a:bodyPr>
            <a:normAutofit/>
          </a:bodyPr>
          <a:lstStyle/>
          <a:p>
            <a:r>
              <a:rPr lang="ru-RU" sz="1800" b="1" dirty="0"/>
              <a:t>Предложения по совершенствованию надзорной деятельности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88840"/>
            <a:ext cx="8424936" cy="46805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/>
              <a:t>1.	Разработать руководящие документы, административный регламент по осуществлению федерального государственного строительного надзора с учетом принятых изменений в законодательство о градостроительной деятельности.</a:t>
            </a:r>
          </a:p>
          <a:p>
            <a:pPr marL="0" indent="0" algn="just">
              <a:buNone/>
            </a:pPr>
            <a:endParaRPr lang="ru-RU" sz="2000" dirty="0"/>
          </a:p>
          <a:p>
            <a:pPr marL="0" indent="0" algn="just">
              <a:buNone/>
            </a:pPr>
            <a:r>
              <a:rPr lang="ru-RU" sz="2000" dirty="0"/>
              <a:t>2.	Разработать методические указания по осуществлению пожарного надзора, санитарно-эпидемиологического надзора, экологического надзора в рамках государственного строительного надзора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055924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TextBox 13"/>
          <p:cNvSpPr txBox="1"/>
          <p:nvPr/>
        </p:nvSpPr>
        <p:spPr>
          <a:xfrm>
            <a:off x="467544" y="1700808"/>
            <a:ext cx="82089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Спасибо</a:t>
            </a:r>
          </a:p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за</a:t>
            </a:r>
          </a:p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внимание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42351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5864</TotalTime>
  <Words>159</Words>
  <Application>Microsoft Office PowerPoint</Application>
  <PresentationFormat>Экран (4:3)</PresentationFormat>
  <Paragraphs>38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Виды поднадзорных объектов:</vt:lpstr>
      <vt:lpstr>Презентация PowerPoint</vt:lpstr>
      <vt:lpstr>Виды выявленных нарушений</vt:lpstr>
      <vt:lpstr>Административные наказания, наложенные по результатам рассмотрения административных дел</vt:lpstr>
      <vt:lpstr>Профилактически мероприятия, проведенные в 2022 году, в рамках осуществления федерального государственного строительного надзора, на территории Саратовской области</vt:lpstr>
      <vt:lpstr>Основные проблемы при осуществлении федерального государственного строительного надзора</vt:lpstr>
      <vt:lpstr>Предложения по совершенствованию надзорной деятельности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Сведения о деятельности Межрегионального отдела по надзору за объектами магистрального трубопроводного транспорта газовому надзору</dc:title>
  <dc:creator>Тюхтенев Вадим Александрович</dc:creator>
  <cp:lastModifiedBy>User</cp:lastModifiedBy>
  <cp:revision>451</cp:revision>
  <cp:lastPrinted>2017-09-12T07:24:17Z</cp:lastPrinted>
  <dcterms:created xsi:type="dcterms:W3CDTF">2015-02-02T11:09:04Z</dcterms:created>
  <dcterms:modified xsi:type="dcterms:W3CDTF">2023-10-26T06:26:36Z</dcterms:modified>
</cp:coreProperties>
</file>